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Nixie One" panose="02000503080000020004" pitchFamily="2" charset="0"/>
      <p:regular r:id="rId35"/>
    </p:embeddedFont>
    <p:embeddedFont>
      <p:font typeface="Raleway" panose="020B0503030101060003" pitchFamily="34" charset="77"/>
      <p:regular r:id="rId36"/>
      <p:bold r:id="rId37"/>
      <p:italic r:id="rId38"/>
      <p:boldItalic r:id="rId39"/>
    </p:embeddedFont>
    <p:embeddedFont>
      <p:font typeface="Varela Round" pitchFamily="2" charset="-79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5"/>
    <p:restoredTop sz="93268"/>
  </p:normalViewPr>
  <p:slideViewPr>
    <p:cSldViewPr snapToGrid="0">
      <p:cViewPr varScale="1">
        <p:scale>
          <a:sx n="119" d="100"/>
          <a:sy n="119" d="100"/>
        </p:scale>
        <p:origin x="8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d2b854347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d2b854347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d2b854347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d2b854347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d2b854347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d2b854347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e0f533a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e0f533a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d03ed70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d03ed700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d2b85434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d2b854347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d03ed700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d03ed700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d2b854347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d2b854347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d03ed700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d03ed700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d2b854347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d2b854347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03ed70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d03ed70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d2b854347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d2b854347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d2b854347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d2b854347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03ed700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03ed700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d03ed700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d03ed700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d03ed700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d03ed700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d03ed700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d03ed700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d03ed70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d03ed70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d03ed700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d03ed700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e0f533a3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e0f533a3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e0f533a3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e0f533a3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e0f533a3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e0f533a3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d2b854347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d2b854347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d2b854347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5d2b854347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d2b854347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d2b854347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e0f533a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e0f533a3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d03ed70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d03ed700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d2b854347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d2b854347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d2b85434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d2b854347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d2b854347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d2b854347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d2b85434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d2b85434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/>
          <p:nvPr/>
        </p:nvSpPr>
        <p:spPr>
          <a:xfrm>
            <a:off x="384915" y="380470"/>
            <a:ext cx="8374200" cy="4382700"/>
          </a:xfrm>
          <a:prstGeom prst="rect">
            <a:avLst/>
          </a:prstGeom>
          <a:solidFill>
            <a:srgbClr val="97CCE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5331342" y="-1397888"/>
            <a:ext cx="4416957" cy="3205657"/>
          </a:xfrm>
          <a:custGeom>
            <a:avLst/>
            <a:gdLst/>
            <a:ahLst/>
            <a:cxnLst/>
            <a:rect l="l" t="t" r="r" b="b"/>
            <a:pathLst>
              <a:path w="884" h="641" extrusionOk="0">
                <a:moveTo>
                  <a:pt x="832" y="126"/>
                </a:moveTo>
                <a:cubicBezTo>
                  <a:pt x="876" y="207"/>
                  <a:pt x="884" y="303"/>
                  <a:pt x="858" y="391"/>
                </a:cubicBezTo>
                <a:cubicBezTo>
                  <a:pt x="827" y="493"/>
                  <a:pt x="767" y="641"/>
                  <a:pt x="683" y="608"/>
                </a:cubicBezTo>
                <a:cubicBezTo>
                  <a:pt x="556" y="559"/>
                  <a:pt x="663" y="307"/>
                  <a:pt x="391" y="386"/>
                </a:cubicBezTo>
                <a:cubicBezTo>
                  <a:pt x="120" y="465"/>
                  <a:pt x="0" y="307"/>
                  <a:pt x="32" y="189"/>
                </a:cubicBezTo>
                <a:cubicBezTo>
                  <a:pt x="65" y="71"/>
                  <a:pt x="545" y="311"/>
                  <a:pt x="659" y="113"/>
                </a:cubicBezTo>
                <a:cubicBezTo>
                  <a:pt x="724" y="0"/>
                  <a:pt x="789" y="47"/>
                  <a:pt x="832" y="126"/>
                </a:cubicBezTo>
                <a:close/>
              </a:path>
            </a:pathLst>
          </a:custGeom>
          <a:solidFill>
            <a:srgbClr val="2F9AE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6860759" y="3504283"/>
            <a:ext cx="3707307" cy="3110833"/>
          </a:xfrm>
          <a:custGeom>
            <a:avLst/>
            <a:gdLst/>
            <a:ahLst/>
            <a:cxnLst/>
            <a:rect l="l" t="t" r="r" b="b"/>
            <a:pathLst>
              <a:path w="742" h="622" extrusionOk="0">
                <a:moveTo>
                  <a:pt x="233" y="599"/>
                </a:moveTo>
                <a:cubicBezTo>
                  <a:pt x="162" y="574"/>
                  <a:pt x="106" y="522"/>
                  <a:pt x="76" y="454"/>
                </a:cubicBezTo>
                <a:cubicBezTo>
                  <a:pt x="41" y="376"/>
                  <a:pt x="0" y="254"/>
                  <a:pt x="70" y="227"/>
                </a:cubicBezTo>
                <a:cubicBezTo>
                  <a:pt x="175" y="186"/>
                  <a:pt x="242" y="396"/>
                  <a:pt x="370" y="198"/>
                </a:cubicBezTo>
                <a:cubicBezTo>
                  <a:pt x="498" y="0"/>
                  <a:pt x="657" y="29"/>
                  <a:pt x="699" y="117"/>
                </a:cubicBezTo>
                <a:cubicBezTo>
                  <a:pt x="742" y="206"/>
                  <a:pt x="314" y="328"/>
                  <a:pt x="348" y="510"/>
                </a:cubicBezTo>
                <a:cubicBezTo>
                  <a:pt x="368" y="614"/>
                  <a:pt x="302" y="622"/>
                  <a:pt x="233" y="599"/>
                </a:cubicBezTo>
                <a:close/>
              </a:path>
            </a:pathLst>
          </a:custGeom>
          <a:solidFill>
            <a:srgbClr val="F8913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-2618530" y="-1168477"/>
            <a:ext cx="4673899" cy="3147540"/>
          </a:xfrm>
          <a:custGeom>
            <a:avLst/>
            <a:gdLst/>
            <a:ahLst/>
            <a:cxnLst/>
            <a:rect l="l" t="t" r="r" b="b"/>
            <a:pathLst>
              <a:path w="935" h="629" extrusionOk="0">
                <a:moveTo>
                  <a:pt x="762" y="1"/>
                </a:moveTo>
                <a:cubicBezTo>
                  <a:pt x="804" y="0"/>
                  <a:pt x="846" y="13"/>
                  <a:pt x="880" y="39"/>
                </a:cubicBezTo>
                <a:cubicBezTo>
                  <a:pt x="909" y="60"/>
                  <a:pt x="935" y="92"/>
                  <a:pt x="935" y="138"/>
                </a:cubicBezTo>
                <a:cubicBezTo>
                  <a:pt x="933" y="239"/>
                  <a:pt x="638" y="206"/>
                  <a:pt x="715" y="369"/>
                </a:cubicBezTo>
                <a:cubicBezTo>
                  <a:pt x="793" y="532"/>
                  <a:pt x="797" y="629"/>
                  <a:pt x="687" y="629"/>
                </a:cubicBezTo>
                <a:cubicBezTo>
                  <a:pt x="577" y="629"/>
                  <a:pt x="535" y="220"/>
                  <a:pt x="330" y="338"/>
                </a:cubicBezTo>
                <a:cubicBezTo>
                  <a:pt x="124" y="456"/>
                  <a:pt x="0" y="197"/>
                  <a:pt x="109" y="110"/>
                </a:cubicBezTo>
                <a:cubicBezTo>
                  <a:pt x="217" y="23"/>
                  <a:pt x="442" y="216"/>
                  <a:pt x="501" y="105"/>
                </a:cubicBezTo>
                <a:cubicBezTo>
                  <a:pt x="546" y="21"/>
                  <a:pt x="681" y="2"/>
                  <a:pt x="762" y="1"/>
                </a:cubicBezTo>
                <a:close/>
              </a:path>
            </a:pathLst>
          </a:custGeom>
          <a:solidFill>
            <a:srgbClr val="F24758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-868877" y="3274871"/>
            <a:ext cx="3744013" cy="3493188"/>
          </a:xfrm>
          <a:custGeom>
            <a:avLst/>
            <a:gdLst/>
            <a:ahLst/>
            <a:cxnLst/>
            <a:rect l="l" t="t" r="r" b="b"/>
            <a:pathLst>
              <a:path w="749" h="699" extrusionOk="0">
                <a:moveTo>
                  <a:pt x="145" y="346"/>
                </a:moveTo>
                <a:cubicBezTo>
                  <a:pt x="223" y="421"/>
                  <a:pt x="284" y="511"/>
                  <a:pt x="328" y="610"/>
                </a:cubicBezTo>
                <a:cubicBezTo>
                  <a:pt x="348" y="657"/>
                  <a:pt x="378" y="699"/>
                  <a:pt x="415" y="680"/>
                </a:cubicBezTo>
                <a:cubicBezTo>
                  <a:pt x="489" y="641"/>
                  <a:pt x="380" y="505"/>
                  <a:pt x="448" y="478"/>
                </a:cubicBezTo>
                <a:cubicBezTo>
                  <a:pt x="516" y="452"/>
                  <a:pt x="749" y="435"/>
                  <a:pt x="659" y="320"/>
                </a:cubicBezTo>
                <a:cubicBezTo>
                  <a:pt x="569" y="205"/>
                  <a:pt x="436" y="396"/>
                  <a:pt x="354" y="306"/>
                </a:cubicBezTo>
                <a:cubicBezTo>
                  <a:pt x="273" y="215"/>
                  <a:pt x="359" y="125"/>
                  <a:pt x="311" y="62"/>
                </a:cubicBezTo>
                <a:cubicBezTo>
                  <a:pt x="262" y="0"/>
                  <a:pt x="0" y="0"/>
                  <a:pt x="45" y="181"/>
                </a:cubicBezTo>
                <a:cubicBezTo>
                  <a:pt x="63" y="255"/>
                  <a:pt x="102" y="305"/>
                  <a:pt x="145" y="346"/>
                </a:cubicBezTo>
                <a:close/>
              </a:path>
            </a:pathLst>
          </a:custGeom>
          <a:solidFill>
            <a:srgbClr val="3B71D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756845" y="697412"/>
            <a:ext cx="590400" cy="5904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1117788" y="3399891"/>
            <a:ext cx="229500" cy="2295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5566871" y="241646"/>
            <a:ext cx="235500" cy="2295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7285937" y="819765"/>
            <a:ext cx="107100" cy="1071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2041556" y="370117"/>
            <a:ext cx="104100" cy="1071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585551" y="3803657"/>
            <a:ext cx="76500" cy="765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6062402" y="4541227"/>
            <a:ext cx="73500" cy="672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7727938" y="3340635"/>
            <a:ext cx="76500" cy="765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8072058" y="535294"/>
            <a:ext cx="146700" cy="1500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530492" y="367058"/>
            <a:ext cx="150000" cy="1500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8592107" y="3094399"/>
            <a:ext cx="229500" cy="2355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7766174" y="4415815"/>
            <a:ext cx="125400" cy="1254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13"/>
          <p:cNvSpPr/>
          <p:nvPr/>
        </p:nvSpPr>
        <p:spPr>
          <a:xfrm>
            <a:off x="8645636" y="4128285"/>
            <a:ext cx="122400" cy="1314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7433" y="4283895"/>
            <a:ext cx="122400" cy="1314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1838192" y="4553464"/>
            <a:ext cx="122400" cy="1254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8928531" y="900449"/>
            <a:ext cx="229500" cy="2295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69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>
            <a:spLocks noGrp="1"/>
          </p:cNvSpPr>
          <p:nvPr>
            <p:ph type="ctrTitle"/>
          </p:nvPr>
        </p:nvSpPr>
        <p:spPr>
          <a:xfrm>
            <a:off x="1940512" y="2006339"/>
            <a:ext cx="526302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800" b="1" dirty="0"/>
              <a:t>Delicious Design</a:t>
            </a:r>
            <a:endParaRPr sz="8800" b="1" dirty="0"/>
          </a:p>
        </p:txBody>
      </p:sp>
      <p:sp>
        <p:nvSpPr>
          <p:cNvPr id="5" name="Google Shape;223;p15">
            <a:extLst>
              <a:ext uri="{FF2B5EF4-FFF2-40B4-BE49-F238E27FC236}">
                <a16:creationId xmlns:a16="http://schemas.microsoft.com/office/drawing/2014/main" id="{4089CC11-F15D-4E4D-B96E-8E8629492F77}"/>
              </a:ext>
            </a:extLst>
          </p:cNvPr>
          <p:cNvSpPr txBox="1">
            <a:spLocks/>
          </p:cNvSpPr>
          <p:nvPr/>
        </p:nvSpPr>
        <p:spPr>
          <a:xfrm>
            <a:off x="4572025" y="3777650"/>
            <a:ext cx="3051268" cy="64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US" dirty="0"/>
              <a:t>Kelly </a:t>
            </a:r>
            <a:r>
              <a:rPr lang="en-US" dirty="0" err="1"/>
              <a:t>Juntenen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100" y="400050"/>
            <a:ext cx="65151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3"/>
          <p:cNvSpPr/>
          <p:nvPr/>
        </p:nvSpPr>
        <p:spPr>
          <a:xfrm>
            <a:off x="2041575" y="747625"/>
            <a:ext cx="805200" cy="546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3"/>
          <p:cNvSpPr/>
          <p:nvPr/>
        </p:nvSpPr>
        <p:spPr>
          <a:xfrm>
            <a:off x="2774825" y="1854675"/>
            <a:ext cx="790800" cy="717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3"/>
          <p:cNvSpPr/>
          <p:nvPr/>
        </p:nvSpPr>
        <p:spPr>
          <a:xfrm>
            <a:off x="4514500" y="3234900"/>
            <a:ext cx="388200" cy="215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 txBox="1">
            <a:spLocks noGrp="1"/>
          </p:cNvSpPr>
          <p:nvPr>
            <p:ph type="title"/>
          </p:nvPr>
        </p:nvSpPr>
        <p:spPr>
          <a:xfrm>
            <a:off x="3066504" y="899886"/>
            <a:ext cx="3972925" cy="13016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White space is strategically placed on a layout</a:t>
            </a:r>
            <a:endParaRPr sz="3000" dirty="0"/>
          </a:p>
        </p:txBody>
      </p:sp>
      <p:sp>
        <p:nvSpPr>
          <p:cNvPr id="281" name="Google Shape;281;p24"/>
          <p:cNvSpPr txBox="1">
            <a:spLocks noGrp="1"/>
          </p:cNvSpPr>
          <p:nvPr>
            <p:ph type="body" idx="1"/>
          </p:nvPr>
        </p:nvSpPr>
        <p:spPr>
          <a:xfrm>
            <a:off x="2935875" y="220150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All elements have 1 pica of white space between them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More spacious spots should be near the exterior of the layout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789" y="1301484"/>
            <a:ext cx="461962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 txBox="1">
            <a:spLocks noGrp="1"/>
          </p:cNvSpPr>
          <p:nvPr>
            <p:ph type="title"/>
          </p:nvPr>
        </p:nvSpPr>
        <p:spPr>
          <a:xfrm>
            <a:off x="3104275" y="6049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Design Key</a:t>
            </a:r>
            <a:endParaRPr sz="3000" dirty="0"/>
          </a:p>
        </p:txBody>
      </p:sp>
      <p:sp>
        <p:nvSpPr>
          <p:cNvPr id="294" name="Google Shape;294;p26"/>
          <p:cNvSpPr txBox="1">
            <a:spLocks noGrp="1"/>
          </p:cNvSpPr>
          <p:nvPr>
            <p:ph type="body" idx="1"/>
          </p:nvPr>
        </p:nvSpPr>
        <p:spPr>
          <a:xfrm>
            <a:off x="2519197" y="1246050"/>
            <a:ext cx="294705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Dominant photo</a:t>
            </a:r>
            <a:endParaRPr b="1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Secondary photos</a:t>
            </a:r>
            <a:endParaRPr b="1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Headline/Copy</a:t>
            </a:r>
            <a:endParaRPr b="1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Captions</a:t>
            </a:r>
            <a:endParaRPr b="1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(Eyeline)</a:t>
            </a:r>
            <a:endParaRPr b="1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White space</a:t>
            </a:r>
            <a:endParaRPr b="1" dirty="0"/>
          </a:p>
        </p:txBody>
      </p:sp>
      <p:sp>
        <p:nvSpPr>
          <p:cNvPr id="295" name="Google Shape;295;p26"/>
          <p:cNvSpPr txBox="1">
            <a:spLocks noGrp="1"/>
          </p:cNvSpPr>
          <p:nvPr>
            <p:ph type="body" idx="1"/>
          </p:nvPr>
        </p:nvSpPr>
        <p:spPr>
          <a:xfrm>
            <a:off x="5742025" y="124605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Graham crackers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C&amp;B crackers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Goldfish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M&amp;Ms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Twizzlers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Nada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187600" cy="37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This corresponds w/Yearbook Playbook</a:t>
            </a:r>
            <a:br>
              <a:rPr lang="en" sz="2400" dirty="0"/>
            </a:br>
            <a:r>
              <a:rPr lang="en" sz="2400" dirty="0"/>
              <a:t> pg. 7</a:t>
            </a:r>
            <a:endParaRPr sz="2400" dirty="0"/>
          </a:p>
        </p:txBody>
      </p:sp>
      <p:sp>
        <p:nvSpPr>
          <p:cNvPr id="301" name="Google Shape;301;p27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2" name="Google Shape;3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013" y="33325"/>
            <a:ext cx="6391275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a column?</a:t>
            </a:r>
            <a:endParaRPr/>
          </a:p>
        </p:txBody>
      </p:sp>
      <p:pic>
        <p:nvPicPr>
          <p:cNvPr id="309" name="Google Shape;3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713" y="1550150"/>
            <a:ext cx="5129824" cy="34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600" y="1087200"/>
            <a:ext cx="5669625" cy="38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475" y="1575750"/>
            <a:ext cx="4924425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9"/>
          <p:cNvSpPr txBox="1">
            <a:spLocks noGrp="1"/>
          </p:cNvSpPr>
          <p:nvPr>
            <p:ph type="title"/>
          </p:nvPr>
        </p:nvSpPr>
        <p:spPr>
          <a:xfrm>
            <a:off x="3180275" y="3698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elements must start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 stop on a column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moment to view gutter, internal spacing and pica squares</a:t>
            </a:r>
            <a:endParaRPr/>
          </a:p>
        </p:txBody>
      </p:sp>
      <p:sp>
        <p:nvSpPr>
          <p:cNvPr id="322" name="Google Shape;322;p30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Google Shape;3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713" y="1550150"/>
            <a:ext cx="5129824" cy="34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884" y="1284700"/>
            <a:ext cx="5524500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1"/>
          <p:cNvSpPr txBox="1">
            <a:spLocks noGrp="1"/>
          </p:cNvSpPr>
          <p:nvPr>
            <p:ph type="title"/>
          </p:nvPr>
        </p:nvSpPr>
        <p:spPr>
          <a:xfrm>
            <a:off x="2935875" y="4202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an eyeline on your spread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/>
          <p:nvPr/>
        </p:nvSpPr>
        <p:spPr>
          <a:xfrm>
            <a:off x="1552750" y="1092675"/>
            <a:ext cx="6239700" cy="3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An eyeline is a horizontal line that goes all the way across your pages. It guides a viewer to know which way to look. 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arela Round"/>
                <a:ea typeface="Varela Round"/>
                <a:cs typeface="Varela Round"/>
                <a:sym typeface="Varela Round"/>
              </a:rPr>
              <a:t>Also, it’s not a real line.</a:t>
            </a:r>
            <a:endParaRPr sz="24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2935875" y="171630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Objective:</a:t>
            </a:r>
            <a:endParaRPr sz="3600"/>
          </a:p>
        </p:txBody>
      </p:sp>
      <p:sp>
        <p:nvSpPr>
          <p:cNvPr id="223" name="Google Shape;223;p15"/>
          <p:cNvSpPr txBox="1">
            <a:spLocks noGrp="1"/>
          </p:cNvSpPr>
          <p:nvPr>
            <p:ph type="body" idx="1"/>
          </p:nvPr>
        </p:nvSpPr>
        <p:spPr>
          <a:xfrm>
            <a:off x="2935875" y="235740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Take a hands-on approach to learning basic yearbook design.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650" y="583725"/>
            <a:ext cx="634365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3" y="428625"/>
            <a:ext cx="6429375" cy="4286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 Twizzlers</a:t>
            </a:r>
            <a:endParaRPr/>
          </a:p>
        </p:txBody>
      </p:sp>
      <p:pic>
        <p:nvPicPr>
          <p:cNvPr id="352" name="Google Shape;3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186" y="1303500"/>
            <a:ext cx="550545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5"/>
          <p:cNvSpPr txBox="1">
            <a:spLocks noGrp="1"/>
          </p:cNvSpPr>
          <p:nvPr>
            <p:ph type="title"/>
          </p:nvPr>
        </p:nvSpPr>
        <p:spPr>
          <a:xfrm>
            <a:off x="2935875" y="4202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a vertical axis on your page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 graham crackers</a:t>
            </a:r>
            <a:endParaRPr/>
          </a:p>
        </p:txBody>
      </p:sp>
      <p:pic>
        <p:nvPicPr>
          <p:cNvPr id="360" name="Google Shape;36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885" y="1313100"/>
            <a:ext cx="550545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6"/>
          <p:cNvSpPr txBox="1">
            <a:spLocks noGrp="1"/>
          </p:cNvSpPr>
          <p:nvPr>
            <p:ph type="title"/>
          </p:nvPr>
        </p:nvSpPr>
        <p:spPr>
          <a:xfrm>
            <a:off x="2935875" y="4202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your dominant photo in the largest quadrant. Build from the axis point OUT.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 goldfish</a:t>
            </a:r>
            <a:endParaRPr/>
          </a:p>
        </p:txBody>
      </p:sp>
      <p:pic>
        <p:nvPicPr>
          <p:cNvPr id="368" name="Google Shape;3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900" y="1241225"/>
            <a:ext cx="550545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2935875" y="420225"/>
            <a:ext cx="56904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your story and headline across from your dominant photo (visual/verbal connection)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Additional crackers</a:t>
            </a:r>
            <a:endParaRPr/>
          </a:p>
        </p:txBody>
      </p:sp>
      <p:pic>
        <p:nvPicPr>
          <p:cNvPr id="376" name="Google Shape;37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875" y="1322600"/>
            <a:ext cx="550545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8"/>
          <p:cNvSpPr txBox="1">
            <a:spLocks noGrp="1"/>
          </p:cNvSpPr>
          <p:nvPr>
            <p:ph type="title"/>
          </p:nvPr>
        </p:nvSpPr>
        <p:spPr>
          <a:xfrm>
            <a:off x="2935875" y="4202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your next largest photo off of the axis point. Consider your caption placement.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"/>
          <p:cNvSpPr txBox="1">
            <a:spLocks noGrp="1"/>
          </p:cNvSpPr>
          <p:nvPr>
            <p:ph type="body" idx="1"/>
          </p:nvPr>
        </p:nvSpPr>
        <p:spPr>
          <a:xfrm>
            <a:off x="3161786" y="1471969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Additional crackers</a:t>
            </a:r>
            <a:endParaRPr dirty="0"/>
          </a:p>
        </p:txBody>
      </p:sp>
      <p:pic>
        <p:nvPicPr>
          <p:cNvPr id="384" name="Google Shape;3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925" y="1354854"/>
            <a:ext cx="550545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9"/>
          <p:cNvSpPr txBox="1">
            <a:spLocks noGrp="1"/>
          </p:cNvSpPr>
          <p:nvPr>
            <p:ph type="title"/>
          </p:nvPr>
        </p:nvSpPr>
        <p:spPr>
          <a:xfrm>
            <a:off x="2935875" y="60310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varying shapes and sizes to fill the rest of your spread. Resist the urge to go all the way to every corner.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M&amp;Ms</a:t>
            </a:r>
            <a:endParaRPr/>
          </a:p>
        </p:txBody>
      </p:sp>
      <p:pic>
        <p:nvPicPr>
          <p:cNvPr id="392" name="Google Shape;3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700" y="1399350"/>
            <a:ext cx="550545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>
            <a:off x="2935875" y="4202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Tuck in your captions.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"/>
          <p:cNvSpPr txBox="1">
            <a:spLocks noGrp="1"/>
          </p:cNvSpPr>
          <p:nvPr>
            <p:ph type="title"/>
          </p:nvPr>
        </p:nvSpPr>
        <p:spPr>
          <a:xfrm>
            <a:off x="3122800" y="19017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Twizzlers!</a:t>
            </a:r>
            <a:endParaRPr/>
          </a:p>
        </p:txBody>
      </p:sp>
      <p:pic>
        <p:nvPicPr>
          <p:cNvPr id="399" name="Google Shape;3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850" y="1111800"/>
            <a:ext cx="550545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2"/>
          <p:cNvSpPr txBox="1">
            <a:spLocks noGrp="1"/>
          </p:cNvSpPr>
          <p:nvPr>
            <p:ph type="title"/>
          </p:nvPr>
        </p:nvSpPr>
        <p:spPr>
          <a:xfrm>
            <a:off x="2935875" y="233325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a Design Check</a:t>
            </a:r>
            <a:endParaRPr/>
          </a:p>
        </p:txBody>
      </p:sp>
      <p:sp>
        <p:nvSpPr>
          <p:cNvPr id="405" name="Google Shape;405;p42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Do Design Check</a:t>
            </a:r>
            <a:endParaRPr/>
          </a:p>
        </p:txBody>
      </p:sp>
      <p:pic>
        <p:nvPicPr>
          <p:cNvPr id="406" name="Google Shape;4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775" y="1011150"/>
            <a:ext cx="550545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E3AAF-D606-A543-9330-1C3A09CD3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165" y="1025979"/>
            <a:ext cx="5311264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3"/>
          <p:cNvSpPr txBox="1">
            <a:spLocks noGrp="1"/>
          </p:cNvSpPr>
          <p:nvPr>
            <p:ph type="body" idx="1"/>
          </p:nvPr>
        </p:nvSpPr>
        <p:spPr>
          <a:xfrm>
            <a:off x="2828298" y="1005869"/>
            <a:ext cx="4659024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Is there 1 pica between every element?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Do you have an eyeline that spans the page?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Have you achieved the bulls-eye effect?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Does every photo have a caption?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Have you avoided trapped copy?</a:t>
            </a:r>
            <a:endParaRPr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4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Extra Credit</a:t>
            </a:r>
            <a:endParaRPr dirty="0"/>
          </a:p>
        </p:txBody>
      </p:sp>
      <p:sp>
        <p:nvSpPr>
          <p:cNvPr id="418" name="Google Shape;418;p44"/>
          <p:cNvSpPr txBox="1">
            <a:spLocks noGrp="1"/>
          </p:cNvSpPr>
          <p:nvPr>
            <p:ph type="body" idx="1"/>
          </p:nvPr>
        </p:nvSpPr>
        <p:spPr>
          <a:xfrm>
            <a:off x="3022150" y="1550148"/>
            <a:ext cx="52755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Try building a layout that incorporates a “rail” of space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(3 picas!)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850" y="727500"/>
            <a:ext cx="6296025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74208-32F0-CE4B-AE09-6F37DAF0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691" y="167822"/>
            <a:ext cx="3594100" cy="4749800"/>
          </a:xfrm>
          <a:prstGeom prst="rect">
            <a:avLst/>
          </a:prstGeom>
        </p:spPr>
      </p:pic>
      <p:pic>
        <p:nvPicPr>
          <p:cNvPr id="7" name="Google Shape;237;p17">
            <a:extLst>
              <a:ext uri="{FF2B5EF4-FFF2-40B4-BE49-F238E27FC236}">
                <a16:creationId xmlns:a16="http://schemas.microsoft.com/office/drawing/2014/main" id="{56068876-A312-FE4C-9640-8A1BF359BED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378" y="757465"/>
            <a:ext cx="2077961" cy="155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E22EA3-BB99-8941-8E60-8012B4818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378" y="2464708"/>
            <a:ext cx="1831923" cy="24529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2935875" y="156040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elements are part of a yearbook page?</a:t>
            </a:r>
            <a:endParaRPr sz="3000"/>
          </a:p>
        </p:txBody>
      </p:sp>
      <p:sp>
        <p:nvSpPr>
          <p:cNvPr id="243" name="Google Shape;243;p18"/>
          <p:cNvSpPr txBox="1">
            <a:spLocks noGrp="1"/>
          </p:cNvSpPr>
          <p:nvPr>
            <p:ph type="body" idx="1"/>
          </p:nvPr>
        </p:nvSpPr>
        <p:spPr>
          <a:xfrm>
            <a:off x="2935875" y="220150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Pictures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Words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White Space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>
            <a:spLocks noGrp="1"/>
          </p:cNvSpPr>
          <p:nvPr>
            <p:ph type="title"/>
          </p:nvPr>
        </p:nvSpPr>
        <p:spPr>
          <a:xfrm>
            <a:off x="2935875" y="1560400"/>
            <a:ext cx="4858296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Let’s divide pictures into 2 groups:</a:t>
            </a:r>
            <a:endParaRPr sz="3000" dirty="0"/>
          </a:p>
        </p:txBody>
      </p:sp>
      <p:sp>
        <p:nvSpPr>
          <p:cNvPr id="249" name="Google Shape;249;p19"/>
          <p:cNvSpPr txBox="1">
            <a:spLocks noGrp="1"/>
          </p:cNvSpPr>
          <p:nvPr>
            <p:ph type="body" idx="1"/>
          </p:nvPr>
        </p:nvSpPr>
        <p:spPr>
          <a:xfrm>
            <a:off x="2935875" y="220150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Dominant photo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All other photos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 txBox="1">
            <a:spLocks noGrp="1"/>
          </p:cNvSpPr>
          <p:nvPr>
            <p:ph type="title"/>
          </p:nvPr>
        </p:nvSpPr>
        <p:spPr>
          <a:xfrm>
            <a:off x="2935875" y="156040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Dominant Photo</a:t>
            </a:r>
            <a:endParaRPr sz="3000"/>
          </a:p>
        </p:txBody>
      </p:sp>
      <p:sp>
        <p:nvSpPr>
          <p:cNvPr id="255" name="Google Shape;255;p20"/>
          <p:cNvSpPr txBox="1">
            <a:spLocks noGrp="1"/>
          </p:cNvSpPr>
          <p:nvPr>
            <p:ph type="body" idx="1"/>
          </p:nvPr>
        </p:nvSpPr>
        <p:spPr>
          <a:xfrm>
            <a:off x="2935875" y="220150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Every spread needs a dominant photo that is 2-3 times bigger than the next biggest picture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A dominant photo tells a reader “HEY LOOK AT ME FIRST!”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075" y="476250"/>
            <a:ext cx="62865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1"/>
          <p:cNvSpPr/>
          <p:nvPr/>
        </p:nvSpPr>
        <p:spPr>
          <a:xfrm>
            <a:off x="2990500" y="833875"/>
            <a:ext cx="1164600" cy="1035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2935875" y="156040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Words can be divided into 3 groups</a:t>
            </a:r>
            <a:endParaRPr sz="3000"/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1"/>
          </p:nvPr>
        </p:nvSpPr>
        <p:spPr>
          <a:xfrm>
            <a:off x="2935875" y="220150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Headline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Body Copy (main story)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Captions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379</Words>
  <Application>Microsoft Macintosh PowerPoint</Application>
  <PresentationFormat>On-screen Show (16:9)</PresentationFormat>
  <Paragraphs>66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Varela Round</vt:lpstr>
      <vt:lpstr>Raleway</vt:lpstr>
      <vt:lpstr>Arial</vt:lpstr>
      <vt:lpstr>Nixie One</vt:lpstr>
      <vt:lpstr>Puck template</vt:lpstr>
      <vt:lpstr>Delicious Design</vt:lpstr>
      <vt:lpstr>Objective:</vt:lpstr>
      <vt:lpstr>PowerPoint Presentation</vt:lpstr>
      <vt:lpstr>PowerPoint Presentation</vt:lpstr>
      <vt:lpstr>What elements are part of a yearbook page?</vt:lpstr>
      <vt:lpstr>Let’s divide pictures into 2 groups:</vt:lpstr>
      <vt:lpstr>Dominant Photo</vt:lpstr>
      <vt:lpstr>PowerPoint Presentation</vt:lpstr>
      <vt:lpstr>Words can be divided into 3 groups</vt:lpstr>
      <vt:lpstr>PowerPoint Presentation</vt:lpstr>
      <vt:lpstr>White space is strategically placed on a layout</vt:lpstr>
      <vt:lpstr>PowerPoint Presentation</vt:lpstr>
      <vt:lpstr>Design Key</vt:lpstr>
      <vt:lpstr>This corresponds w/Yearbook Playbook  pg. 7</vt:lpstr>
      <vt:lpstr>What’s a column?</vt:lpstr>
      <vt:lpstr>All elements must start  and stop on a column</vt:lpstr>
      <vt:lpstr>Take a moment to view gutter, internal spacing and pica squares</vt:lpstr>
      <vt:lpstr>Place an eyeline on your spread</vt:lpstr>
      <vt:lpstr>PowerPoint Presentation</vt:lpstr>
      <vt:lpstr>PowerPoint Presentation</vt:lpstr>
      <vt:lpstr>PowerPoint Presentation</vt:lpstr>
      <vt:lpstr>Place a vertical axis on your page</vt:lpstr>
      <vt:lpstr>Place your dominant photo in the largest quadrant. Build from the axis point OUT.</vt:lpstr>
      <vt:lpstr>Place your story and headline across from your dominant photo (visual/verbal connection)</vt:lpstr>
      <vt:lpstr>Place your next largest photo off of the axis point. Consider your caption placement.</vt:lpstr>
      <vt:lpstr>Use varying shapes and sizes to fill the rest of your spread. Resist the urge to go all the way to every corner.</vt:lpstr>
      <vt:lpstr>Tuck in your captions.</vt:lpstr>
      <vt:lpstr>Remove Twizzlers!</vt:lpstr>
      <vt:lpstr>Do a Design Check</vt:lpstr>
      <vt:lpstr>PowerPoint Presentation</vt:lpstr>
      <vt:lpstr>Extra Credit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Delicious Design</dc:title>
  <cp:lastModifiedBy>Microsoft Office User</cp:lastModifiedBy>
  <cp:revision>4</cp:revision>
  <dcterms:modified xsi:type="dcterms:W3CDTF">2019-09-12T16:47:11Z</dcterms:modified>
</cp:coreProperties>
</file>