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Abel" panose="02000506030000020004" pitchFamily="2" charset="0"/>
      <p:regular r:id="rId26"/>
    </p:embeddedFont>
    <p:embeddedFont>
      <p:font typeface="Lobster" panose="00000500000000000000" pitchFamily="2" charset="0"/>
      <p:regular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2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 idx="4294967295"/>
          </p:nvPr>
        </p:nvSpPr>
        <p:spPr>
          <a:xfrm>
            <a:off x="1657300" y="1955400"/>
            <a:ext cx="90201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Raleway"/>
              <a:buNone/>
            </a:pPr>
            <a:r>
              <a:rPr lang="en" sz="10000" b="0" i="0" u="none" strike="noStrike" cap="none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Typography</a:t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69375" y="461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bel"/>
              <a:buNone/>
            </a:pPr>
            <a:r>
              <a:rPr lang="en" sz="60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rPr>
              <a:t>all about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5587200" y="807200"/>
            <a:ext cx="3245100" cy="387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Font Styles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5500" cy="3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Different types of formatting available for the type.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 i="1">
                <a:latin typeface="Abel"/>
                <a:ea typeface="Abel"/>
                <a:cs typeface="Abel"/>
                <a:sym typeface="Abel"/>
              </a:rPr>
              <a:t>Medium/Roman/Regular:</a:t>
            </a:r>
            <a:r>
              <a:rPr lang="en">
                <a:latin typeface="Abel"/>
                <a:ea typeface="Abel"/>
                <a:cs typeface="Abel"/>
                <a:sym typeface="Abel"/>
              </a:rPr>
              <a:t> standard choices for fonts with no formatting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 i="1">
                <a:latin typeface="Abel"/>
                <a:ea typeface="Abel"/>
                <a:cs typeface="Abel"/>
                <a:sym typeface="Abel"/>
              </a:rPr>
              <a:t>Oblique/italic:</a:t>
            </a:r>
            <a:r>
              <a:rPr lang="en" b="1"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>
                <a:latin typeface="Abel"/>
                <a:ea typeface="Abel"/>
                <a:cs typeface="Abel"/>
                <a:sym typeface="Abel"/>
              </a:rPr>
              <a:t>Slants slightly to the right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 i="1">
                <a:latin typeface="Abel"/>
                <a:ea typeface="Abel"/>
                <a:cs typeface="Abel"/>
                <a:sym typeface="Abel"/>
              </a:rPr>
              <a:t>Bold:</a:t>
            </a:r>
            <a:r>
              <a:rPr lang="en" b="1"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>
                <a:latin typeface="Abel"/>
                <a:ea typeface="Abel"/>
                <a:cs typeface="Abel"/>
                <a:sym typeface="Abel"/>
              </a:rPr>
              <a:t>type with a strong/vivid appearance to show emphasis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 i="1">
                <a:latin typeface="Abel"/>
                <a:ea typeface="Abel"/>
                <a:cs typeface="Abel"/>
                <a:sym typeface="Abel"/>
              </a:rPr>
              <a:t>Condensed:</a:t>
            </a:r>
            <a:r>
              <a:rPr lang="en" b="1"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>
                <a:latin typeface="Abel"/>
                <a:ea typeface="Abel"/>
                <a:cs typeface="Abel"/>
                <a:sym typeface="Abel"/>
              </a:rPr>
              <a:t>Font where characters are tightly spaced, more narrow than standard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 i="1">
                <a:latin typeface="Abel"/>
                <a:ea typeface="Abel"/>
                <a:cs typeface="Abel"/>
                <a:sym typeface="Abel"/>
              </a:rPr>
              <a:t>Light/Thin:</a:t>
            </a:r>
            <a:r>
              <a:rPr lang="en">
                <a:latin typeface="Abel"/>
                <a:ea typeface="Abel"/>
                <a:cs typeface="Abel"/>
                <a:sym typeface="Abel"/>
              </a:rPr>
              <a:t> Thinner or has less definition</a:t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5501" y="1068425"/>
            <a:ext cx="2958500" cy="32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4">
            <a:alphaModFix/>
          </a:blip>
          <a:srcRect b="39576"/>
          <a:stretch/>
        </p:blipFill>
        <p:spPr>
          <a:xfrm>
            <a:off x="5725500" y="4088025"/>
            <a:ext cx="2958499" cy="3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Text Alignment</a:t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688" y="1672150"/>
            <a:ext cx="8390624" cy="29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282175" y="4263517"/>
            <a:ext cx="21144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be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AKA Flush Left/Ragged Right</a:t>
            </a: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2560854" y="4263517"/>
            <a:ext cx="21144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be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AKA Flush Right/Ragged Left</a:t>
            </a: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3154025" y="1143325"/>
            <a:ext cx="35694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Used less because they are hard to read</a:t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3796325" y="1488275"/>
            <a:ext cx="163800" cy="327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4806900" y="1488275"/>
            <a:ext cx="163800" cy="327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Text Wrapping</a:t>
            </a: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 l="1700"/>
          <a:stretch/>
        </p:blipFill>
        <p:spPr>
          <a:xfrm>
            <a:off x="3464877" y="1557675"/>
            <a:ext cx="5399522" cy="25817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4"/>
          <p:cNvPicPr preferRelativeResize="0"/>
          <p:nvPr/>
        </p:nvPicPr>
        <p:blipFill rotWithShape="1">
          <a:blip r:embed="rId4">
            <a:alphaModFix/>
          </a:blip>
          <a:srcRect r="38030"/>
          <a:stretch/>
        </p:blipFill>
        <p:spPr>
          <a:xfrm>
            <a:off x="414825" y="1557675"/>
            <a:ext cx="2844302" cy="25817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Type formatting (typesetting)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66300" cy="31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i="1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Leading:</a:t>
            </a:r>
            <a:r>
              <a:rPr lang="en" b="1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>
                <a:latin typeface="Abel"/>
                <a:ea typeface="Abel"/>
                <a:cs typeface="Abel"/>
                <a:sym typeface="Abel"/>
              </a:rPr>
              <a:t>Space between lines of type. Generally leading should be 2 points larger than type size. EX 10/12 (type size listed first/leading listed second)</a:t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4433" y="1068425"/>
            <a:ext cx="4481892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/>
          <p:nvPr/>
        </p:nvSpPr>
        <p:spPr>
          <a:xfrm>
            <a:off x="5058100" y="1159825"/>
            <a:ext cx="3857400" cy="34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Type formatting (typesetting)</a:t>
            </a: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33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i="1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Tracking:</a:t>
            </a:r>
            <a:r>
              <a:rPr lang="en" b="1"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>
                <a:latin typeface="Abel"/>
                <a:ea typeface="Abel"/>
                <a:cs typeface="Abel"/>
                <a:sym typeface="Abel"/>
              </a:rPr>
              <a:t>Overall space between all letters and words in a body of text.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Can be increased +/- 10. Can go +/- 10 without affecting readability. Don’t go beyond that.</a:t>
            </a: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8088" y="1301000"/>
            <a:ext cx="3577425" cy="31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Type formatting (typesetting)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648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i="1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Kerning:</a:t>
            </a:r>
            <a:r>
              <a:rPr lang="en" b="1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>
                <a:latin typeface="Abel"/>
                <a:ea typeface="Abel"/>
                <a:cs typeface="Abel"/>
                <a:sym typeface="Abel"/>
              </a:rPr>
              <a:t>Space between two individual letters. The amount of space between two characters can be increased or decreased.</a:t>
            </a:r>
            <a:endParaRPr/>
          </a:p>
        </p:txBody>
      </p:sp>
      <p:pic>
        <p:nvPicPr>
          <p:cNvPr id="181" name="Google Shape;181;p27" descr="Image result for ke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398" y="2535475"/>
            <a:ext cx="4606397" cy="206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Google Shape;182;p27" descr="Image result for ker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525" y="2535475"/>
            <a:ext cx="2755149" cy="206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Type Hierarchy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63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If all type was the same size, it’d be a </a:t>
            </a:r>
            <a:r>
              <a:rPr lang="en" b="1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challenge</a:t>
            </a:r>
            <a:r>
              <a:rPr lang="en">
                <a:latin typeface="Abel"/>
                <a:ea typeface="Abel"/>
                <a:cs typeface="Abel"/>
                <a:sym typeface="Abel"/>
              </a:rPr>
              <a:t> to find what was most important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Headlines should be biggest, subheadlines a little smaller, body copy smaller yet, captions even smaller</a:t>
            </a:r>
            <a:endParaRPr/>
          </a:p>
        </p:txBody>
      </p:sp>
      <p:pic>
        <p:nvPicPr>
          <p:cNvPr id="189" name="Google Shape;189;p28" descr="Image result for typography hierarc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700" y="1220825"/>
            <a:ext cx="5763900" cy="277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Type Hierarchy</a:t>
            </a:r>
            <a:endParaRPr/>
          </a:p>
        </p:txBody>
      </p:sp>
      <p:pic>
        <p:nvPicPr>
          <p:cNvPr id="195" name="Google Shape;195;p29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0850" y="1187851"/>
            <a:ext cx="6057001" cy="34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Mixing Type</a:t>
            </a: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bel"/>
              <a:buChar char="●"/>
            </a:pPr>
            <a:r>
              <a:rPr lang="en" b="1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Mixing type races or styles can add contrast and visual interest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bel"/>
              <a:buChar char="○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Examples: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bel"/>
              <a:buChar char="■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All-caps paired with regular type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bel"/>
              <a:buChar char="■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Serif paired with sans serif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bel"/>
              <a:buChar char="■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Sans Serif paired with script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bel"/>
              <a:buChar char="●"/>
            </a:pPr>
            <a:r>
              <a:rPr lang="en" b="1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DON’T MIX MORE THAN TWO TYPEFACES IN ONE DISPLAY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BUT, you can use as many of the </a:t>
            </a:r>
            <a:r>
              <a:rPr lang="en" b="1" i="1">
                <a:latin typeface="Abel"/>
                <a:ea typeface="Abel"/>
                <a:cs typeface="Abel"/>
                <a:sym typeface="Abel"/>
              </a:rPr>
              <a:t>styles</a:t>
            </a:r>
            <a:r>
              <a:rPr lang="en" b="1"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>
                <a:latin typeface="Abel"/>
                <a:ea typeface="Abel"/>
                <a:cs typeface="Abel"/>
                <a:sym typeface="Abel"/>
              </a:rPr>
              <a:t>in each font family as you want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bel"/>
              <a:buChar char="○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Readability should be the focus of every design decision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Mixing Type Examples</a:t>
            </a:r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" y="1152475"/>
            <a:ext cx="771525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 rotWithShape="1">
          <a:blip r:embed="rId4">
            <a:alphaModFix/>
          </a:blip>
          <a:srcRect t="8431" b="50420"/>
          <a:stretch/>
        </p:blipFill>
        <p:spPr>
          <a:xfrm>
            <a:off x="622820" y="2889753"/>
            <a:ext cx="2311675" cy="12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0050" y="2958525"/>
            <a:ext cx="2034675" cy="20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What is </a:t>
            </a:r>
            <a:r>
              <a:rPr lang="en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typography</a:t>
            </a: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?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1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Simply put, the arrangement of type. Type can make a difference in how things are perceived.</a:t>
            </a:r>
            <a:endParaRPr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All typefaces are divided into different categories, also called races, and each race has a set of distinct characteristics.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66" name="Google Shape;66;p14" descr="Image result for font and moo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50" y="445025"/>
            <a:ext cx="3809950" cy="19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descr="Image result for font and moo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5175" y="2786025"/>
            <a:ext cx="3506375" cy="19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Mixing Type Examples</a:t>
            </a:r>
            <a:endParaRPr/>
          </a:p>
        </p:txBody>
      </p:sp>
      <p:pic>
        <p:nvPicPr>
          <p:cNvPr id="215" name="Google Shape;215;p32" descr="Image result for text hierarc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20825"/>
            <a:ext cx="5330119" cy="37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 descr="Image result for typography mixing fonts"/>
          <p:cNvPicPr preferRelativeResize="0"/>
          <p:nvPr/>
        </p:nvPicPr>
        <p:blipFill rotWithShape="1">
          <a:blip r:embed="rId4">
            <a:alphaModFix/>
          </a:blip>
          <a:srcRect t="27320" b="6413"/>
          <a:stretch/>
        </p:blipFill>
        <p:spPr>
          <a:xfrm>
            <a:off x="5634925" y="1220825"/>
            <a:ext cx="3356675" cy="139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 descr="Image result for font pairing"/>
          <p:cNvPicPr preferRelativeResize="0"/>
          <p:nvPr/>
        </p:nvPicPr>
        <p:blipFill rotWithShape="1">
          <a:blip r:embed="rId5">
            <a:alphaModFix/>
          </a:blip>
          <a:srcRect l="18192" r="18286"/>
          <a:stretch/>
        </p:blipFill>
        <p:spPr>
          <a:xfrm>
            <a:off x="5601825" y="2763375"/>
            <a:ext cx="1635075" cy="222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Type </a:t>
            </a:r>
            <a:r>
              <a:rPr lang="en">
                <a:solidFill>
                  <a:schemeClr val="accent3"/>
                </a:solidFill>
                <a:latin typeface="Lobster"/>
                <a:ea typeface="Lobster"/>
                <a:cs typeface="Lobster"/>
                <a:sym typeface="Lobster"/>
              </a:rPr>
              <a:t>Crimes</a:t>
            </a:r>
            <a:r>
              <a:rPr lang="en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! - </a:t>
            </a:r>
            <a:r>
              <a:rPr lang="en" i="1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Widows &amp; Orphans</a:t>
            </a:r>
            <a:endParaRPr/>
          </a:p>
        </p:txBody>
      </p:sp>
      <p:pic>
        <p:nvPicPr>
          <p:cNvPr id="223" name="Google Shape;223;p33" descr="Image result for text wido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263" y="1485625"/>
            <a:ext cx="7617475" cy="30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Type </a:t>
            </a:r>
            <a:r>
              <a:rPr lang="en">
                <a:solidFill>
                  <a:schemeClr val="accent3"/>
                </a:solidFill>
                <a:latin typeface="Lobster"/>
                <a:ea typeface="Lobster"/>
                <a:cs typeface="Lobster"/>
                <a:sym typeface="Lobster"/>
              </a:rPr>
              <a:t>Crimes</a:t>
            </a:r>
            <a:r>
              <a:rPr lang="en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! - </a:t>
            </a:r>
            <a:r>
              <a:rPr lang="en" i="1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Choosing the wrong typefaces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>
              <a:solidFill>
                <a:schemeClr val="accent6"/>
              </a:solidFill>
            </a:endParaRPr>
          </a:p>
        </p:txBody>
      </p:sp>
      <p:pic>
        <p:nvPicPr>
          <p:cNvPr id="229" name="Google Shape;229;p34" descr="typeface"/>
          <p:cNvPicPr preferRelativeResize="0"/>
          <p:nvPr/>
        </p:nvPicPr>
        <p:blipFill rotWithShape="1">
          <a:blip r:embed="rId3">
            <a:alphaModFix/>
          </a:blip>
          <a:srcRect l="7324" t="15739" r="7495" b="4926"/>
          <a:stretch/>
        </p:blipFill>
        <p:spPr>
          <a:xfrm>
            <a:off x="426900" y="1846900"/>
            <a:ext cx="4051225" cy="2025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0" name="Google Shape;230;p34" descr="typeface selection"/>
          <p:cNvPicPr preferRelativeResize="0"/>
          <p:nvPr/>
        </p:nvPicPr>
        <p:blipFill rotWithShape="1">
          <a:blip r:embed="rId4">
            <a:alphaModFix/>
          </a:blip>
          <a:srcRect l="3097" t="9036" r="7639" b="8433"/>
          <a:stretch/>
        </p:blipFill>
        <p:spPr>
          <a:xfrm>
            <a:off x="4730975" y="1846900"/>
            <a:ext cx="4051225" cy="201093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Type </a:t>
            </a:r>
            <a:r>
              <a:rPr lang="en">
                <a:solidFill>
                  <a:schemeClr val="accent3"/>
                </a:solidFill>
                <a:latin typeface="Lobster"/>
                <a:ea typeface="Lobster"/>
                <a:cs typeface="Lobster"/>
                <a:sym typeface="Lobster"/>
              </a:rPr>
              <a:t>Crimes</a:t>
            </a:r>
            <a:r>
              <a:rPr lang="en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! - </a:t>
            </a:r>
            <a:r>
              <a:rPr lang="en" i="1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rPr>
              <a:t>Poor Color Choices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561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Need to have good contrast between background color and text color</a:t>
            </a:r>
            <a:endParaRPr/>
          </a:p>
        </p:txBody>
      </p:sp>
      <p:pic>
        <p:nvPicPr>
          <p:cNvPr id="237" name="Google Shape;237;p35" descr="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1225" y="1152475"/>
            <a:ext cx="594360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Guess that logo!</a:t>
            </a:r>
            <a:endParaRPr/>
          </a:p>
        </p:txBody>
      </p:sp>
      <p:pic>
        <p:nvPicPr>
          <p:cNvPr id="73" name="Google Shape;73;p15" descr="Image result for guess the logo"/>
          <p:cNvPicPr preferRelativeResize="0"/>
          <p:nvPr/>
        </p:nvPicPr>
        <p:blipFill rotWithShape="1">
          <a:blip r:embed="rId3">
            <a:alphaModFix/>
          </a:blip>
          <a:srcRect l="24190" t="33237" r="23093" b="36182"/>
          <a:stretch/>
        </p:blipFill>
        <p:spPr>
          <a:xfrm>
            <a:off x="5564750" y="2589425"/>
            <a:ext cx="3579250" cy="1038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15" descr="Related image"/>
          <p:cNvPicPr preferRelativeResize="0"/>
          <p:nvPr/>
        </p:nvPicPr>
        <p:blipFill rotWithShape="1">
          <a:blip r:embed="rId4">
            <a:alphaModFix/>
          </a:blip>
          <a:srcRect l="35154" t="38374" r="19946" b="30269"/>
          <a:stretch/>
        </p:blipFill>
        <p:spPr>
          <a:xfrm>
            <a:off x="281100" y="3291125"/>
            <a:ext cx="3168975" cy="1106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Google Shape;75;p15" descr="Related image"/>
          <p:cNvPicPr preferRelativeResize="0"/>
          <p:nvPr/>
        </p:nvPicPr>
        <p:blipFill rotWithShape="1">
          <a:blip r:embed="rId5">
            <a:alphaModFix/>
          </a:blip>
          <a:srcRect l="16246" t="26578" r="15231" b="27174"/>
          <a:stretch/>
        </p:blipFill>
        <p:spPr>
          <a:xfrm>
            <a:off x="1840275" y="1295775"/>
            <a:ext cx="3168980" cy="1069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Google Shape;76;p15" descr="Image result for guess the logo"/>
          <p:cNvPicPr preferRelativeResize="0"/>
          <p:nvPr/>
        </p:nvPicPr>
        <p:blipFill rotWithShape="1">
          <a:blip r:embed="rId6">
            <a:alphaModFix/>
          </a:blip>
          <a:srcRect t="20328" r="55849" b="24610"/>
          <a:stretch/>
        </p:blipFill>
        <p:spPr>
          <a:xfrm>
            <a:off x="373775" y="1037600"/>
            <a:ext cx="857500" cy="1069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" name="Google Shape;77;p15" descr="Image result for guess the logo"/>
          <p:cNvPicPr preferRelativeResize="0"/>
          <p:nvPr/>
        </p:nvPicPr>
        <p:blipFill rotWithShape="1">
          <a:blip r:embed="rId7">
            <a:alphaModFix/>
          </a:blip>
          <a:srcRect t="21050" r="61152" b="22403"/>
          <a:stretch/>
        </p:blipFill>
        <p:spPr>
          <a:xfrm>
            <a:off x="5717575" y="923925"/>
            <a:ext cx="1013656" cy="11066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" name="Google Shape;78;p15" descr="Related image"/>
          <p:cNvPicPr preferRelativeResize="0"/>
          <p:nvPr/>
        </p:nvPicPr>
        <p:blipFill rotWithShape="1">
          <a:blip r:embed="rId8">
            <a:alphaModFix/>
          </a:blip>
          <a:srcRect t="22191" r="56550" b="30992"/>
          <a:stretch/>
        </p:blipFill>
        <p:spPr>
          <a:xfrm>
            <a:off x="4178813" y="3170825"/>
            <a:ext cx="786375" cy="8473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" name="Google Shape;79;p15" descr="Image result for guess the fedex logo"/>
          <p:cNvPicPr preferRelativeResize="0"/>
          <p:nvPr/>
        </p:nvPicPr>
        <p:blipFill rotWithShape="1">
          <a:blip r:embed="rId9">
            <a:alphaModFix/>
          </a:blip>
          <a:srcRect l="47748" t="29802" r="41377" b="29734"/>
          <a:stretch/>
        </p:blipFill>
        <p:spPr>
          <a:xfrm>
            <a:off x="7347850" y="536200"/>
            <a:ext cx="642125" cy="17343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" name="Google Shape;80;p15" descr="Image result for toys r us logo"/>
          <p:cNvPicPr preferRelativeResize="0"/>
          <p:nvPr/>
        </p:nvPicPr>
        <p:blipFill rotWithShape="1">
          <a:blip r:embed="rId10">
            <a:alphaModFix/>
          </a:blip>
          <a:srcRect l="50387" r="27893"/>
          <a:stretch/>
        </p:blipFill>
        <p:spPr>
          <a:xfrm>
            <a:off x="7839524" y="3773225"/>
            <a:ext cx="918324" cy="1167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" name="Google Shape;81;p15" descr="Image result for logo type"/>
          <p:cNvPicPr preferRelativeResize="0"/>
          <p:nvPr/>
        </p:nvPicPr>
        <p:blipFill rotWithShape="1">
          <a:blip r:embed="rId11">
            <a:alphaModFix/>
          </a:blip>
          <a:srcRect r="78706"/>
          <a:stretch/>
        </p:blipFill>
        <p:spPr>
          <a:xfrm>
            <a:off x="5637575" y="3864000"/>
            <a:ext cx="857501" cy="11577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15" descr="Image result for logo type"/>
          <p:cNvPicPr preferRelativeResize="0"/>
          <p:nvPr/>
        </p:nvPicPr>
        <p:blipFill rotWithShape="1">
          <a:blip r:embed="rId12">
            <a:alphaModFix/>
          </a:blip>
          <a:srcRect l="13034" t="12384" r="61245" b="26000"/>
          <a:stretch/>
        </p:blipFill>
        <p:spPr>
          <a:xfrm>
            <a:off x="4714725" y="147000"/>
            <a:ext cx="786375" cy="921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4972800" y="2371125"/>
            <a:ext cx="3859500" cy="262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Serif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063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Have tails called “serifs” at the end of each letter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Thick and thin strokes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Usually used as body copy because they are easier to read at smaller sizes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t="13314" r="51667"/>
          <a:stretch/>
        </p:blipFill>
        <p:spPr>
          <a:xfrm>
            <a:off x="870275" y="2546438"/>
            <a:ext cx="2661351" cy="22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4447" y="2491463"/>
            <a:ext cx="3536205" cy="23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4972800" y="2371125"/>
            <a:ext cx="3859500" cy="262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Sans Serif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063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Sans in Latin means “without.” So sans serif means without serif.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Lack finishing strokes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Best paired with serif typefaces. Provides contrast.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l="53205" t="13005"/>
          <a:stretch/>
        </p:blipFill>
        <p:spPr>
          <a:xfrm>
            <a:off x="781975" y="2491975"/>
            <a:ext cx="2518057" cy="22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4">
            <a:alphaModFix/>
          </a:blip>
          <a:srcRect l="5254" t="4654" r="2714" b="9603"/>
          <a:stretch/>
        </p:blipFill>
        <p:spPr>
          <a:xfrm>
            <a:off x="5100100" y="2491963"/>
            <a:ext cx="3604900" cy="23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Slab Serif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063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known as square serif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are the trendier more popular serif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 large, block-like tails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2152000"/>
            <a:ext cx="5715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5007125" y="2429925"/>
            <a:ext cx="3825300" cy="2564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Script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063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Imitate handwriting with letters that flow into each other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Cannot use for body copy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Best for headlines and highlighting words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l="6613" r="5887" b="46703"/>
          <a:stretch/>
        </p:blipFill>
        <p:spPr>
          <a:xfrm>
            <a:off x="5158475" y="2615000"/>
            <a:ext cx="3506251" cy="213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950" y="2837801"/>
            <a:ext cx="3401100" cy="19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2257625" y="2160575"/>
            <a:ext cx="4227000" cy="2834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Novelty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063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Decorative typefaces that don’t fit in any other category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Used sparingly because they are difficult to read and are too trendy</a:t>
            </a: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6863" y="2345875"/>
            <a:ext cx="3988519" cy="24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2308075" y="2236775"/>
            <a:ext cx="4755000" cy="266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Font Families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7063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A set of one or more fonts that share common design features but are different styles and weights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●"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Example: Family name Helvetica Neue 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6125" y="2353727"/>
            <a:ext cx="4489800" cy="2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On-screen Show (16:9)</PresentationFormat>
  <Paragraphs>66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Raleway</vt:lpstr>
      <vt:lpstr>Lobster</vt:lpstr>
      <vt:lpstr>Source Sans Pro</vt:lpstr>
      <vt:lpstr>Abel</vt:lpstr>
      <vt:lpstr>Arial</vt:lpstr>
      <vt:lpstr>Plum</vt:lpstr>
      <vt:lpstr>Typography</vt:lpstr>
      <vt:lpstr>What is typography?</vt:lpstr>
      <vt:lpstr>Guess that logo!</vt:lpstr>
      <vt:lpstr>Serif</vt:lpstr>
      <vt:lpstr>Sans Serif</vt:lpstr>
      <vt:lpstr>Slab Serif</vt:lpstr>
      <vt:lpstr>Script</vt:lpstr>
      <vt:lpstr>Novelty</vt:lpstr>
      <vt:lpstr>Font Families</vt:lpstr>
      <vt:lpstr>Font Styles</vt:lpstr>
      <vt:lpstr>Text Alignment</vt:lpstr>
      <vt:lpstr>Text Wrapping</vt:lpstr>
      <vt:lpstr>Type formatting (typesetting)</vt:lpstr>
      <vt:lpstr>Type formatting (typesetting)</vt:lpstr>
      <vt:lpstr>Type formatting (typesetting)</vt:lpstr>
      <vt:lpstr>Type Hierarchy</vt:lpstr>
      <vt:lpstr>Type Hierarchy</vt:lpstr>
      <vt:lpstr>Mixing Type</vt:lpstr>
      <vt:lpstr>Mixing Type Examples</vt:lpstr>
      <vt:lpstr>Mixing Type Examples</vt:lpstr>
      <vt:lpstr>Type Crimes! - Widows &amp; Orphans</vt:lpstr>
      <vt:lpstr>Type Crimes! - Choosing the wrong typefaces </vt:lpstr>
      <vt:lpstr>Type Crimes! - Poor Color Choices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Typography</dc:title>
  <dc:creator>Sue Blackmon</dc:creator>
  <cp:lastModifiedBy>Sue Blackmon</cp:lastModifiedBy>
  <cp:revision>1</cp:revision>
  <dcterms:modified xsi:type="dcterms:W3CDTF">2022-09-16T15:41:33Z</dcterms:modified>
</cp:coreProperties>
</file>